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6"/>
  </p:notes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37" autoAdjust="0"/>
  </p:normalViewPr>
  <p:slideViewPr>
    <p:cSldViewPr>
      <p:cViewPr varScale="1">
        <p:scale>
          <a:sx n="67" d="100"/>
          <a:sy n="6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1FC6B-D675-496F-A28D-F0D7D6F62BF3}" type="datetimeFigureOut">
              <a:rPr lang="es-ES" smtClean="0"/>
              <a:t>18/05/2016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19912-D948-4BF1-8E56-992324291D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8199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668BD-E5AB-44C0-BDA1-88C241685C47}" type="datetime1">
              <a:rPr lang="es-ES" smtClean="0"/>
              <a:t>18/05/2016</a:t>
            </a:fld>
            <a:endParaRPr lang="es-E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Rocío Fernández Muñoz</a:t>
            </a:r>
            <a:endParaRPr lang="es-E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B8466-8C3A-4FB6-A5A6-DF2EBF2B4F09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9B4A3-B9E6-441E-857E-03E68CFB7B6D}" type="datetime1">
              <a:rPr lang="es-ES" smtClean="0"/>
              <a:t>18/05/2016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Rocío Fernández Muñoz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B8466-8C3A-4FB6-A5A6-DF2EBF2B4F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446C0-C351-4D9C-8134-F7F4870CBEC0}" type="datetime1">
              <a:rPr lang="es-ES" smtClean="0"/>
              <a:t>18/05/2016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Rocío Fernández Muñoz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B8466-8C3A-4FB6-A5A6-DF2EBF2B4F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F7BD3-64D4-4AFB-8797-A67AA6D0F37D}" type="datetime1">
              <a:rPr lang="es-ES" smtClean="0"/>
              <a:t>18/05/2016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Rocío Fernández Muñoz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B8466-8C3A-4FB6-A5A6-DF2EBF2B4F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983E-63B6-4BFA-9B24-31D9189C007A}" type="datetime1">
              <a:rPr lang="es-ES" smtClean="0"/>
              <a:t>18/05/2016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Rocío Fernández Muñoz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B8466-8C3A-4FB6-A5A6-DF2EBF2B4F09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51EC5-BAFB-4553-B7BA-784ECAC5B263}" type="datetime1">
              <a:rPr lang="es-ES" smtClean="0"/>
              <a:t>18/05/2016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Rocío Fernández Muñoz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B8466-8C3A-4FB6-A5A6-DF2EBF2B4F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920D-3ACC-400C-8466-9FDE5DC39882}" type="datetime1">
              <a:rPr lang="es-ES" smtClean="0"/>
              <a:t>18/05/2016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Rocío Fernández Muñoz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B8466-8C3A-4FB6-A5A6-DF2EBF2B4F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941D8-FC5F-4C08-9D9D-3DCCB044B370}" type="datetime1">
              <a:rPr lang="es-ES" smtClean="0"/>
              <a:t>18/05/2016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Rocío Fernández Muñoz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B8466-8C3A-4FB6-A5A6-DF2EBF2B4F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DFA3-AC04-426A-9A90-8B8CE7B41EAC}" type="datetime1">
              <a:rPr lang="es-ES" smtClean="0"/>
              <a:t>18/05/2016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Rocío Fernández Muñoz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B8466-8C3A-4FB6-A5A6-DF2EBF2B4F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D750-7604-49B0-9C5C-37F4D72CCF33}" type="datetime1">
              <a:rPr lang="es-ES" smtClean="0"/>
              <a:t>18/05/2016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Rocío Fernández Muñoz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B8466-8C3A-4FB6-A5A6-DF2EBF2B4F0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C9BA6-9213-4199-9C2B-A146675B6CF9}" type="datetime1">
              <a:rPr lang="es-ES" smtClean="0"/>
              <a:t>18/05/2016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Rocío Fernández Muñoz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EBB8466-8C3A-4FB6-A5A6-DF2EBF2B4F09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6276E7-C0D3-4D2B-8815-BA2F2891017D}" type="datetime1">
              <a:rPr lang="es-ES" smtClean="0"/>
              <a:t>18/05/2016</a:t>
            </a:fld>
            <a:endParaRPr lang="es-E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s-ES" smtClean="0"/>
              <a:t>Rocío Fernández Muñoz</a:t>
            </a:r>
            <a:endParaRPr lang="es-E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BB8466-8C3A-4FB6-A5A6-DF2EBF2B4F09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Metamodelo</a:t>
            </a:r>
            <a:r>
              <a:rPr lang="es-ES" dirty="0" smtClean="0"/>
              <a:t> de transformación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Nº 38 para 3º de Primaria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732240" y="6309320"/>
            <a:ext cx="2088232" cy="365125"/>
          </a:xfrm>
        </p:spPr>
        <p:txBody>
          <a:bodyPr/>
          <a:lstStyle/>
          <a:p>
            <a:r>
              <a:rPr lang="es-ES" dirty="0" smtClean="0"/>
              <a:t>Rocío Fernández Muñoz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6890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389208"/>
          </a:xfrm>
        </p:spPr>
        <p:txBody>
          <a:bodyPr>
            <a:normAutofit/>
          </a:bodyPr>
          <a:lstStyle/>
          <a:p>
            <a:r>
              <a:rPr lang="es-ES" dirty="0" smtClean="0"/>
              <a:t>Metodología:</a:t>
            </a:r>
            <a:br>
              <a:rPr lang="es-ES" dirty="0" smtClean="0"/>
            </a:br>
            <a:r>
              <a:rPr lang="es-ES" sz="2400" dirty="0" smtClean="0">
                <a:solidFill>
                  <a:schemeClr val="tx1"/>
                </a:solidFill>
              </a:rPr>
              <a:t>- Distribuimos a los alumnos en grupos de 3- 4 alumnos.</a:t>
            </a:r>
            <a:br>
              <a:rPr lang="es-ES" sz="2400" dirty="0" smtClean="0">
                <a:solidFill>
                  <a:schemeClr val="tx1"/>
                </a:solidFill>
              </a:rPr>
            </a:br>
            <a:r>
              <a:rPr lang="es-ES" sz="2400" dirty="0" smtClean="0">
                <a:solidFill>
                  <a:schemeClr val="tx1"/>
                </a:solidFill>
              </a:rPr>
              <a:t>- Les damos las tarjetas y les explicamos que el juego es un </a:t>
            </a:r>
            <a:r>
              <a:rPr lang="es-ES" sz="2400" dirty="0" err="1" smtClean="0">
                <a:solidFill>
                  <a:schemeClr val="tx1"/>
                </a:solidFill>
              </a:rPr>
              <a:t>Memory</a:t>
            </a:r>
            <a:r>
              <a:rPr lang="es-ES" sz="2400" dirty="0" smtClean="0">
                <a:solidFill>
                  <a:schemeClr val="tx1"/>
                </a:solidFill>
              </a:rPr>
              <a:t> en el que deben emparejar cada enunciado con su resolución.</a:t>
            </a:r>
            <a:br>
              <a:rPr lang="es-ES" sz="2400" dirty="0" smtClean="0">
                <a:solidFill>
                  <a:schemeClr val="tx1"/>
                </a:solidFill>
              </a:rPr>
            </a:br>
            <a:r>
              <a:rPr lang="es-ES" sz="2400" dirty="0">
                <a:solidFill>
                  <a:schemeClr val="tx1"/>
                </a:solidFill>
              </a:rPr>
              <a:t>-</a:t>
            </a:r>
            <a:r>
              <a:rPr lang="es-ES" sz="2400" dirty="0" smtClean="0">
                <a:solidFill>
                  <a:schemeClr val="tx1"/>
                </a:solidFill>
              </a:rPr>
              <a:t> Para que alguien pueda llevarse la pareja que ha formado todo el grupo debe estar convencido de que van juntas.</a:t>
            </a:r>
            <a:br>
              <a:rPr lang="es-ES" sz="2400" dirty="0" smtClean="0">
                <a:solidFill>
                  <a:schemeClr val="tx1"/>
                </a:solidFill>
              </a:rPr>
            </a:b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28184" y="6309320"/>
            <a:ext cx="2376264" cy="365125"/>
          </a:xfrm>
        </p:spPr>
        <p:txBody>
          <a:bodyPr/>
          <a:lstStyle/>
          <a:p>
            <a:r>
              <a:rPr lang="es-ES" dirty="0" smtClean="0"/>
              <a:t>Rocío Fernández Muñoz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7159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30434"/>
              </p:ext>
            </p:extLst>
          </p:nvPr>
        </p:nvGraphicFramePr>
        <p:xfrm>
          <a:off x="107504" y="116632"/>
          <a:ext cx="8928992" cy="66247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8"/>
                <a:gridCol w="2232248"/>
                <a:gridCol w="2232248"/>
                <a:gridCol w="2232248"/>
              </a:tblGrid>
              <a:tr h="3312368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70C0">
                            <a:shade val="30000"/>
                            <a:satMod val="115000"/>
                          </a:srgbClr>
                        </a:gs>
                        <a:gs pos="50000">
                          <a:srgbClr val="0070C0">
                            <a:shade val="67500"/>
                            <a:satMod val="115000"/>
                          </a:srgbClr>
                        </a:gs>
                        <a:gs pos="100000">
                          <a:srgbClr val="0070C0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70C0">
                            <a:shade val="30000"/>
                            <a:satMod val="115000"/>
                          </a:srgbClr>
                        </a:gs>
                        <a:gs pos="50000">
                          <a:srgbClr val="0070C0">
                            <a:shade val="67500"/>
                            <a:satMod val="115000"/>
                          </a:srgbClr>
                        </a:gs>
                        <a:gs pos="100000">
                          <a:srgbClr val="0070C0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dirty="0" smtClean="0"/>
                    </a:p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70C0">
                            <a:shade val="30000"/>
                            <a:satMod val="115000"/>
                          </a:srgbClr>
                        </a:gs>
                        <a:gs pos="50000">
                          <a:srgbClr val="0070C0">
                            <a:shade val="67500"/>
                            <a:satMod val="115000"/>
                          </a:srgbClr>
                        </a:gs>
                        <a:gs pos="100000">
                          <a:srgbClr val="0070C0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70C0">
                            <a:shade val="30000"/>
                            <a:satMod val="115000"/>
                          </a:srgbClr>
                        </a:gs>
                        <a:gs pos="50000">
                          <a:srgbClr val="0070C0">
                            <a:shade val="67500"/>
                            <a:satMod val="115000"/>
                          </a:srgbClr>
                        </a:gs>
                        <a:gs pos="100000">
                          <a:srgbClr val="0070C0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312368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70C0">
                            <a:shade val="30000"/>
                            <a:satMod val="115000"/>
                          </a:srgbClr>
                        </a:gs>
                        <a:gs pos="50000">
                          <a:srgbClr val="0070C0">
                            <a:shade val="67500"/>
                            <a:satMod val="115000"/>
                          </a:srgbClr>
                        </a:gs>
                        <a:gs pos="100000">
                          <a:srgbClr val="0070C0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70C0">
                            <a:shade val="30000"/>
                            <a:satMod val="115000"/>
                          </a:srgbClr>
                        </a:gs>
                        <a:gs pos="50000">
                          <a:srgbClr val="0070C0">
                            <a:shade val="67500"/>
                            <a:satMod val="115000"/>
                          </a:srgbClr>
                        </a:gs>
                        <a:gs pos="100000">
                          <a:srgbClr val="0070C0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70C0">
                            <a:shade val="30000"/>
                            <a:satMod val="115000"/>
                          </a:srgbClr>
                        </a:gs>
                        <a:gs pos="50000">
                          <a:srgbClr val="0070C0">
                            <a:shade val="67500"/>
                            <a:satMod val="115000"/>
                          </a:srgbClr>
                        </a:gs>
                        <a:gs pos="100000">
                          <a:srgbClr val="0070C0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70C0">
                            <a:shade val="30000"/>
                            <a:satMod val="115000"/>
                          </a:srgbClr>
                        </a:gs>
                        <a:gs pos="50000">
                          <a:srgbClr val="0070C0">
                            <a:shade val="67500"/>
                            <a:satMod val="115000"/>
                          </a:srgbClr>
                        </a:gs>
                        <a:gs pos="100000">
                          <a:srgbClr val="0070C0">
                            <a:shade val="100000"/>
                            <a:satMod val="115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 rot="18354954">
            <a:off x="2151485" y="1367927"/>
            <a:ext cx="260878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Memory</a:t>
            </a:r>
            <a:endParaRPr lang="es-ES" sz="4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95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2411760" y="188640"/>
            <a:ext cx="2088232" cy="3168352"/>
          </a:xfrm>
          <a:prstGeom prst="rect">
            <a:avLst/>
          </a:prstGeom>
          <a:noFill/>
          <a:ln w="57150" cap="rnd" cmpd="tri">
            <a:solidFill>
              <a:schemeClr val="bg1">
                <a:lumMod val="95000"/>
              </a:schemeClr>
            </a:solidFill>
            <a:prstDash val="sysDash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Rectángulo"/>
          <p:cNvSpPr/>
          <p:nvPr/>
        </p:nvSpPr>
        <p:spPr>
          <a:xfrm>
            <a:off x="4638790" y="199249"/>
            <a:ext cx="2088232" cy="3168352"/>
          </a:xfrm>
          <a:prstGeom prst="rect">
            <a:avLst/>
          </a:prstGeom>
          <a:noFill/>
          <a:ln w="57150" cap="rnd" cmpd="tri">
            <a:solidFill>
              <a:schemeClr val="bg1">
                <a:lumMod val="95000"/>
              </a:schemeClr>
            </a:solidFill>
            <a:prstDash val="sysDash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6901728" y="199249"/>
            <a:ext cx="2088232" cy="3168352"/>
          </a:xfrm>
          <a:prstGeom prst="rect">
            <a:avLst/>
          </a:prstGeom>
          <a:noFill/>
          <a:ln w="57150" cap="rnd" cmpd="tri">
            <a:solidFill>
              <a:schemeClr val="bg1">
                <a:lumMod val="95000"/>
              </a:schemeClr>
            </a:solidFill>
            <a:prstDash val="sysDash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Rectángulo"/>
          <p:cNvSpPr/>
          <p:nvPr/>
        </p:nvSpPr>
        <p:spPr>
          <a:xfrm>
            <a:off x="188121" y="181439"/>
            <a:ext cx="2088232" cy="3168352"/>
          </a:xfrm>
          <a:prstGeom prst="rect">
            <a:avLst/>
          </a:prstGeom>
          <a:noFill/>
          <a:ln w="57150" cap="rnd" cmpd="tri">
            <a:solidFill>
              <a:schemeClr val="bg1">
                <a:lumMod val="95000"/>
              </a:schemeClr>
            </a:solidFill>
            <a:prstDash val="sysDash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Rectángulo"/>
          <p:cNvSpPr/>
          <p:nvPr/>
        </p:nvSpPr>
        <p:spPr>
          <a:xfrm>
            <a:off x="179514" y="3509392"/>
            <a:ext cx="2088232" cy="3168352"/>
          </a:xfrm>
          <a:prstGeom prst="rect">
            <a:avLst/>
          </a:prstGeom>
          <a:noFill/>
          <a:ln w="57150" cap="rnd" cmpd="tri">
            <a:solidFill>
              <a:schemeClr val="bg1">
                <a:lumMod val="95000"/>
              </a:schemeClr>
            </a:solidFill>
            <a:prstDash val="sysDash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Rectángulo"/>
          <p:cNvSpPr/>
          <p:nvPr/>
        </p:nvSpPr>
        <p:spPr>
          <a:xfrm>
            <a:off x="2411760" y="3507532"/>
            <a:ext cx="2088232" cy="3168352"/>
          </a:xfrm>
          <a:prstGeom prst="rect">
            <a:avLst/>
          </a:prstGeom>
          <a:noFill/>
          <a:ln w="57150" cap="rnd" cmpd="tri">
            <a:solidFill>
              <a:schemeClr val="bg1">
                <a:lumMod val="95000"/>
              </a:schemeClr>
            </a:solidFill>
            <a:prstDash val="sysDash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Rectángulo"/>
          <p:cNvSpPr/>
          <p:nvPr/>
        </p:nvSpPr>
        <p:spPr>
          <a:xfrm>
            <a:off x="4652392" y="3509392"/>
            <a:ext cx="2088232" cy="3168352"/>
          </a:xfrm>
          <a:prstGeom prst="rect">
            <a:avLst/>
          </a:prstGeom>
          <a:noFill/>
          <a:ln w="57150" cap="rnd" cmpd="tri">
            <a:solidFill>
              <a:schemeClr val="bg1">
                <a:lumMod val="95000"/>
              </a:schemeClr>
            </a:solidFill>
            <a:prstDash val="sysDash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Rectángulo"/>
          <p:cNvSpPr/>
          <p:nvPr/>
        </p:nvSpPr>
        <p:spPr>
          <a:xfrm>
            <a:off x="6895463" y="3521819"/>
            <a:ext cx="2088232" cy="3168352"/>
          </a:xfrm>
          <a:prstGeom prst="rect">
            <a:avLst/>
          </a:prstGeom>
          <a:noFill/>
          <a:ln w="57150" cap="rnd" cmpd="tri">
            <a:solidFill>
              <a:schemeClr val="bg1">
                <a:lumMod val="95000"/>
              </a:schemeClr>
            </a:solidFill>
            <a:prstDash val="sysDash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Rectángulo"/>
          <p:cNvSpPr/>
          <p:nvPr/>
        </p:nvSpPr>
        <p:spPr>
          <a:xfrm rot="18354954">
            <a:off x="4378389" y="1367927"/>
            <a:ext cx="260878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Memory</a:t>
            </a:r>
            <a:endParaRPr lang="es-ES" sz="4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95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22 Rectángulo"/>
          <p:cNvSpPr/>
          <p:nvPr/>
        </p:nvSpPr>
        <p:spPr>
          <a:xfrm rot="18354954">
            <a:off x="6641452" y="1367928"/>
            <a:ext cx="260878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Memory</a:t>
            </a:r>
            <a:endParaRPr lang="es-ES" sz="4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95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23 Rectángulo"/>
          <p:cNvSpPr/>
          <p:nvPr/>
        </p:nvSpPr>
        <p:spPr>
          <a:xfrm rot="18354954">
            <a:off x="6635187" y="4690497"/>
            <a:ext cx="260878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Memory</a:t>
            </a:r>
            <a:endParaRPr lang="es-ES" sz="4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95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24 Rectángulo"/>
          <p:cNvSpPr/>
          <p:nvPr/>
        </p:nvSpPr>
        <p:spPr>
          <a:xfrm rot="18354954">
            <a:off x="4392117" y="4690497"/>
            <a:ext cx="260878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Memory</a:t>
            </a:r>
            <a:endParaRPr lang="es-ES" sz="4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95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25 Rectángulo"/>
          <p:cNvSpPr/>
          <p:nvPr/>
        </p:nvSpPr>
        <p:spPr>
          <a:xfrm rot="18354954">
            <a:off x="-72155" y="1367927"/>
            <a:ext cx="260878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Memory</a:t>
            </a:r>
            <a:endParaRPr lang="es-ES" sz="4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95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26 Rectángulo"/>
          <p:cNvSpPr/>
          <p:nvPr/>
        </p:nvSpPr>
        <p:spPr>
          <a:xfrm rot="18354954">
            <a:off x="-72154" y="4676210"/>
            <a:ext cx="260878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Memory</a:t>
            </a:r>
            <a:endParaRPr lang="es-ES" sz="4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95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8" name="27 Rectángulo"/>
          <p:cNvSpPr/>
          <p:nvPr/>
        </p:nvSpPr>
        <p:spPr>
          <a:xfrm rot="18354954">
            <a:off x="2151486" y="4690497"/>
            <a:ext cx="260878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Memory</a:t>
            </a:r>
            <a:endParaRPr lang="es-ES" sz="4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95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815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925883"/>
              </p:ext>
            </p:extLst>
          </p:nvPr>
        </p:nvGraphicFramePr>
        <p:xfrm>
          <a:off x="107504" y="116632"/>
          <a:ext cx="8928992" cy="66247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8"/>
                <a:gridCol w="2232248"/>
                <a:gridCol w="2232248"/>
                <a:gridCol w="2232248"/>
              </a:tblGrid>
              <a:tr h="3312368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12368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2411760" y="188640"/>
            <a:ext cx="2088232" cy="3168352"/>
          </a:xfrm>
          <a:prstGeom prst="rect">
            <a:avLst/>
          </a:prstGeom>
          <a:solidFill>
            <a:schemeClr val="bg1"/>
          </a:solidFill>
          <a:ln w="57150" cap="rnd" cmpd="tri">
            <a:solidFill>
              <a:srgbClr val="0070C0"/>
            </a:solidFill>
            <a:prstDash val="sysDash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4644008" y="188640"/>
            <a:ext cx="2088232" cy="3168352"/>
          </a:xfrm>
          <a:prstGeom prst="rect">
            <a:avLst/>
          </a:prstGeom>
          <a:solidFill>
            <a:schemeClr val="bg1"/>
          </a:solidFill>
          <a:ln w="57150" cap="rnd" cmpd="tri">
            <a:solidFill>
              <a:srgbClr val="0070C0"/>
            </a:solidFill>
            <a:prstDash val="sysDash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6876256" y="188640"/>
            <a:ext cx="2088232" cy="3168352"/>
          </a:xfrm>
          <a:prstGeom prst="rect">
            <a:avLst/>
          </a:prstGeom>
          <a:solidFill>
            <a:schemeClr val="bg1"/>
          </a:solidFill>
          <a:ln w="57150" cap="rnd" cmpd="tri">
            <a:solidFill>
              <a:srgbClr val="0070C0"/>
            </a:solidFill>
            <a:prstDash val="sysDash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179512" y="3509392"/>
            <a:ext cx="2088232" cy="3168352"/>
          </a:xfrm>
          <a:prstGeom prst="rect">
            <a:avLst/>
          </a:prstGeom>
          <a:solidFill>
            <a:schemeClr val="bg1"/>
          </a:solidFill>
          <a:ln w="57150" cap="rnd" cmpd="tri">
            <a:solidFill>
              <a:srgbClr val="0070C0"/>
            </a:solidFill>
            <a:prstDash val="sysDash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179512" y="188640"/>
            <a:ext cx="2088232" cy="3168352"/>
          </a:xfrm>
          <a:prstGeom prst="rect">
            <a:avLst/>
          </a:prstGeom>
          <a:solidFill>
            <a:schemeClr val="bg1"/>
          </a:solidFill>
          <a:ln w="57150" cap="rnd" cmpd="tri">
            <a:solidFill>
              <a:srgbClr val="0070C0"/>
            </a:solidFill>
            <a:prstDash val="sysDash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2411760" y="3509392"/>
            <a:ext cx="2088232" cy="3168352"/>
          </a:xfrm>
          <a:prstGeom prst="rect">
            <a:avLst/>
          </a:prstGeom>
          <a:solidFill>
            <a:schemeClr val="bg1"/>
          </a:solidFill>
          <a:ln w="57150" cap="rnd" cmpd="tri">
            <a:solidFill>
              <a:srgbClr val="0070C0"/>
            </a:solidFill>
            <a:prstDash val="sysDash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4652392" y="3509392"/>
            <a:ext cx="2088232" cy="3168352"/>
          </a:xfrm>
          <a:prstGeom prst="rect">
            <a:avLst/>
          </a:prstGeom>
          <a:solidFill>
            <a:schemeClr val="bg1"/>
          </a:solidFill>
          <a:ln w="57150" cap="rnd" cmpd="tri">
            <a:solidFill>
              <a:srgbClr val="0070C0"/>
            </a:solidFill>
            <a:prstDash val="sysDash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Rectángulo"/>
          <p:cNvSpPr/>
          <p:nvPr/>
        </p:nvSpPr>
        <p:spPr>
          <a:xfrm>
            <a:off x="6876256" y="3509392"/>
            <a:ext cx="2088232" cy="3168352"/>
          </a:xfrm>
          <a:prstGeom prst="rect">
            <a:avLst/>
          </a:prstGeom>
          <a:solidFill>
            <a:schemeClr val="bg1"/>
          </a:solidFill>
          <a:ln w="57150" cap="rnd" cmpd="tri">
            <a:solidFill>
              <a:srgbClr val="0070C0"/>
            </a:solidFill>
            <a:prstDash val="sysDash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251520" y="663946"/>
            <a:ext cx="18722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+mj-lt"/>
              </a:rPr>
              <a:t>Tengo __euros en la hucha. Mi hermano tiene el doble de dinero que yo. </a:t>
            </a:r>
          </a:p>
          <a:p>
            <a:pPr algn="ctr"/>
            <a:r>
              <a:rPr lang="es-ES" sz="1600" dirty="0" smtClean="0">
                <a:latin typeface="+mj-lt"/>
              </a:rPr>
              <a:t>¿ Cuanto dinero tenemos entre los dos?</a:t>
            </a:r>
            <a:endParaRPr lang="es-ES" sz="1600" dirty="0">
              <a:latin typeface="+mj-lt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23528" y="4631903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/>
              <a:t>35 x 2 = 70</a:t>
            </a:r>
          </a:p>
          <a:p>
            <a:pPr algn="ctr"/>
            <a:r>
              <a:rPr lang="es-ES" sz="2000" dirty="0" smtClean="0"/>
              <a:t>35 + 70 = 105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2483768" y="756607"/>
            <a:ext cx="19442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+mj-lt"/>
              </a:rPr>
              <a:t>Tenía ___ cromos de futbol. Mi madre me compró __ sobres de __ cromos. ¿Cuántos cromos tengo ahora?</a:t>
            </a:r>
            <a:endParaRPr lang="es-ES" dirty="0">
              <a:latin typeface="+mj-lt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2483768" y="4816568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3 x 6 = 18</a:t>
            </a:r>
          </a:p>
          <a:p>
            <a:pPr algn="ctr"/>
            <a:r>
              <a:rPr lang="es-ES" dirty="0" smtClean="0"/>
              <a:t>138 + 18 = 156</a:t>
            </a:r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4654649" y="341655"/>
            <a:ext cx="20078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+mj-lt"/>
              </a:rPr>
              <a:t>En el supermercado he comprado un paquete de  zumitos por  ___ euros, una bolsa de mandarinas por ___ euros y una caja de galletas por  ___ euros . ¿Cuánto me ha costado la compra?</a:t>
            </a:r>
            <a:endParaRPr lang="es-ES" sz="1600" dirty="0">
              <a:latin typeface="+mj-lt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654650" y="4985845"/>
            <a:ext cx="20775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+mj-lt"/>
              </a:rPr>
              <a:t>0,99 + 1,99 + 1,45 = 4,43</a:t>
            </a:r>
            <a:endParaRPr lang="es-ES" sz="1400" dirty="0">
              <a:latin typeface="+mj-lt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6876256" y="279226"/>
            <a:ext cx="20882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+mj-lt"/>
              </a:rPr>
              <a:t>Mis padres, mis dos hermanos y yo hemos ido al cine. Las entradas  han costado __ euros. ¿Cuánto costaba cada entrada? </a:t>
            </a:r>
            <a:r>
              <a:rPr lang="es-ES" sz="1600" dirty="0">
                <a:latin typeface="+mj-lt"/>
              </a:rPr>
              <a:t>S</a:t>
            </a:r>
            <a:r>
              <a:rPr lang="es-ES" sz="1600" dirty="0" smtClean="0">
                <a:latin typeface="+mj-lt"/>
              </a:rPr>
              <a:t>i hemos pagado </a:t>
            </a:r>
            <a:r>
              <a:rPr lang="es-ES" sz="1600" smtClean="0">
                <a:latin typeface="+mj-lt"/>
              </a:rPr>
              <a:t>con __ </a:t>
            </a:r>
            <a:r>
              <a:rPr lang="es-ES" sz="1600" dirty="0" smtClean="0">
                <a:latin typeface="+mj-lt"/>
              </a:rPr>
              <a:t>billetes </a:t>
            </a:r>
            <a:r>
              <a:rPr lang="es-ES" sz="1600" smtClean="0">
                <a:latin typeface="+mj-lt"/>
              </a:rPr>
              <a:t>de __ </a:t>
            </a:r>
            <a:r>
              <a:rPr lang="es-ES" sz="1600" dirty="0" smtClean="0">
                <a:latin typeface="+mj-lt"/>
              </a:rPr>
              <a:t>euros ¿Cuánto dinero nos ha sobrado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7200292" y="4631903"/>
            <a:ext cx="1440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45 : 5 = 9</a:t>
            </a:r>
          </a:p>
          <a:p>
            <a:pPr algn="ctr"/>
            <a:r>
              <a:rPr lang="es-ES" dirty="0" smtClean="0"/>
              <a:t>20 x 3 = 60</a:t>
            </a:r>
          </a:p>
          <a:p>
            <a:pPr algn="ctr"/>
            <a:r>
              <a:rPr lang="es-ES" dirty="0" smtClean="0"/>
              <a:t>60 – 45 = 15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0627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177</TotalTime>
  <Words>193</Words>
  <Application>Microsoft Office PowerPoint</Application>
  <PresentationFormat>Presentación en pantalla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Flujo</vt:lpstr>
      <vt:lpstr>Metamodelo de transformación</vt:lpstr>
      <vt:lpstr>Metodología: - Distribuimos a los alumnos en grupos de 3- 4 alumnos. - Les damos las tarjetas y les explicamos que el juego es un Memory en el que deben emparejar cada enunciado con su resolución. - Para que alguien pueda llevarse la pareja que ha formado todo el grupo debe estar convencido de que van juntas.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Metamodelos de transformación</dc:title>
  <dc:creator>rocio fernandez muñoz</dc:creator>
  <cp:lastModifiedBy>Casa</cp:lastModifiedBy>
  <cp:revision>21</cp:revision>
  <dcterms:created xsi:type="dcterms:W3CDTF">2016-05-10T19:38:46Z</dcterms:created>
  <dcterms:modified xsi:type="dcterms:W3CDTF">2016-05-17T22:18:15Z</dcterms:modified>
</cp:coreProperties>
</file>